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F34"/>
    <a:srgbClr val="459CF9"/>
    <a:srgbClr val="1F1C62"/>
    <a:srgbClr val="CCECFF"/>
    <a:srgbClr val="5089E6"/>
    <a:srgbClr val="3366FF"/>
    <a:srgbClr val="445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15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17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20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2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81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17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94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4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4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94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22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71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656FC-FAE8-4AFD-B230-3191451751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5BAEB-1DC7-48C3-A498-E70EC998E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85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gif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Rionec/BlueWhaleBot" TargetMode="Externa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412240" y="0"/>
            <a:ext cx="1077976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7000">
                <a:schemeClr val="bg1">
                  <a:alpha val="88000"/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87160" y="4877331"/>
            <a:ext cx="5308600" cy="1401762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ru-RU" dirty="0">
                <a:latin typeface="Bahnschrift SemiCondensed" panose="020B0502040204020203" pitchFamily="34" charset="0"/>
              </a:rPr>
              <a:t>Выполнена</a:t>
            </a:r>
          </a:p>
          <a:p>
            <a:pPr algn="r"/>
            <a:r>
              <a:rPr lang="ru-RU" dirty="0">
                <a:latin typeface="Bahnschrift SemiCondensed" panose="020B0502040204020203" pitchFamily="34" charset="0"/>
              </a:rPr>
              <a:t>Студентом 1 курса </a:t>
            </a:r>
          </a:p>
          <a:p>
            <a:pPr algn="r"/>
            <a:r>
              <a:rPr lang="ru-RU" dirty="0">
                <a:latin typeface="Bahnschrift SemiCondensed" panose="020B0502040204020203" pitchFamily="34" charset="0"/>
              </a:rPr>
              <a:t>группы ИСиП-1-9-24</a:t>
            </a:r>
          </a:p>
          <a:p>
            <a:pPr algn="r"/>
            <a:r>
              <a:rPr lang="ru-RU" dirty="0">
                <a:latin typeface="Bahnschrift SemiCondensed" panose="020B0502040204020203" pitchFamily="34" charset="0"/>
              </a:rPr>
              <a:t>Тарховой Алиной</a:t>
            </a:r>
          </a:p>
        </p:txBody>
      </p:sp>
      <p:sp>
        <p:nvSpPr>
          <p:cNvPr id="8" name="Диагональная полоса 7"/>
          <p:cNvSpPr/>
          <p:nvPr/>
        </p:nvSpPr>
        <p:spPr>
          <a:xfrm>
            <a:off x="0" y="0"/>
            <a:ext cx="12192000" cy="3779520"/>
          </a:xfrm>
          <a:prstGeom prst="diagStripe">
            <a:avLst>
              <a:gd name="adj" fmla="val 477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51760" y="918037"/>
            <a:ext cx="9144000" cy="2387600"/>
          </a:xfrm>
        </p:spPr>
        <p:txBody>
          <a:bodyPr>
            <a:normAutofit fontScale="90000"/>
          </a:bodyPr>
          <a:lstStyle/>
          <a:p>
            <a:pPr algn="r"/>
            <a:r>
              <a:rPr lang="ru-RU" sz="4400" dirty="0">
                <a:solidFill>
                  <a:srgbClr val="1F1C62"/>
                </a:solidFill>
                <a:latin typeface="Bahnschrift SemiCondensed" panose="020B0502040204020203" pitchFamily="34" charset="0"/>
              </a:rPr>
              <a:t>Презентация </a:t>
            </a:r>
            <a:r>
              <a:rPr lang="en-US" sz="4400" dirty="0">
                <a:solidFill>
                  <a:srgbClr val="1F1C62"/>
                </a:solidFill>
                <a:latin typeface="Bahnschrift SemiCondensed" panose="020B0502040204020203" pitchFamily="34" charset="0"/>
              </a:rPr>
              <a:t>Telegram-</a:t>
            </a:r>
            <a:r>
              <a:rPr lang="ru-RU" sz="4400" dirty="0">
                <a:solidFill>
                  <a:srgbClr val="1F1C62"/>
                </a:solidFill>
                <a:latin typeface="Bahnschrift SemiCondensed" panose="020B0502040204020203" pitchFamily="34" charset="0"/>
              </a:rPr>
              <a:t>бота</a:t>
            </a:r>
            <a:r>
              <a:rPr lang="ru-RU" dirty="0">
                <a:solidFill>
                  <a:srgbClr val="1F1C62"/>
                </a:solidFill>
                <a:latin typeface="Bahnschrift SemiCondensed" panose="020B0502040204020203" pitchFamily="34" charset="0"/>
              </a:rPr>
              <a:t/>
            </a:r>
            <a:br>
              <a:rPr lang="ru-RU" dirty="0">
                <a:solidFill>
                  <a:srgbClr val="1F1C62"/>
                </a:solidFill>
                <a:latin typeface="Bahnschrift SemiCondensed" panose="020B0502040204020203" pitchFamily="34" charset="0"/>
              </a:rPr>
            </a:br>
            <a:r>
              <a:rPr lang="ru-RU" dirty="0">
                <a:solidFill>
                  <a:srgbClr val="1F1C62"/>
                </a:solidFill>
                <a:latin typeface="Bahnschrift SemiCondensed" panose="020B0502040204020203" pitchFamily="34" charset="0"/>
              </a:rPr>
              <a:t>«</a:t>
            </a:r>
            <a:r>
              <a:rPr lang="en-US" dirty="0" err="1">
                <a:solidFill>
                  <a:srgbClr val="1F1C62"/>
                </a:solidFill>
                <a:latin typeface="Bahnschrift SemiCondensed" panose="020B0502040204020203" pitchFamily="34" charset="0"/>
              </a:rPr>
              <a:t>BlueWhale</a:t>
            </a:r>
            <a:r>
              <a:rPr lang="ru-RU" dirty="0">
                <a:solidFill>
                  <a:srgbClr val="1F1C62"/>
                </a:solidFill>
                <a:latin typeface="Bahnschrift SemiCondensed" panose="020B0502040204020203" pitchFamily="34" charset="0"/>
              </a:rPr>
              <a:t> – психологическая помощь и поддержка»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3" y="3842980"/>
            <a:ext cx="2436113" cy="2436113"/>
          </a:xfrm>
          <a:prstGeom prst="flowChartAlternateProcess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3160" y="-4907280"/>
            <a:ext cx="490728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9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5A78BE-E7A9-4CBD-904A-EAA0C2509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8453C4-502F-4113-BA81-E06844E59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297"/>
                    </a14:imgEffect>
                    <a14:imgEffect>
                      <a14:saturation sat="400000"/>
                    </a14:imgEffect>
                    <a14:imgEffect>
                      <a14:brightnessContrast bright="6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650"/>
            <a:ext cx="12192000" cy="511216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5187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  <a:lumMod val="0"/>
                </a:schemeClr>
              </a:gs>
              <a:gs pos="100000">
                <a:schemeClr val="tx1"/>
              </a:gs>
              <a:gs pos="50000">
                <a:schemeClr val="tx1">
                  <a:lumMod val="0"/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F83FD5F-28AD-4299-8794-6E2DD7E5D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88" y="-704848"/>
            <a:ext cx="3324762" cy="422909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83EA0-BFD5-46CA-A30C-9977AEF9274C}"/>
              </a:ext>
            </a:extLst>
          </p:cNvPr>
          <p:cNvSpPr txBox="1"/>
          <p:nvPr/>
        </p:nvSpPr>
        <p:spPr>
          <a:xfrm>
            <a:off x="-2146300" y="2133599"/>
            <a:ext cx="11709400" cy="278130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4597608"/>
              </a:avLst>
            </a:prstTxWarp>
            <a:spAutoFit/>
          </a:bodyPr>
          <a:lstStyle/>
          <a:p>
            <a:r>
              <a:rPr lang="ru-RU" sz="8000" b="1" spc="300" dirty="0">
                <a:gradFill>
                  <a:gsLst>
                    <a:gs pos="34000">
                      <a:srgbClr val="CCECFF"/>
                    </a:gs>
                    <a:gs pos="84000">
                      <a:schemeClr val="bg2">
                        <a:lumMod val="5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glow rad="101600">
                    <a:schemeClr val="tx1">
                      <a:alpha val="51000"/>
                    </a:schemeClr>
                  </a:glow>
                </a:effectLst>
                <a:latin typeface="Bahnschrift SemiCondensed" panose="020B0502040204020203" pitchFamily="34" charset="0"/>
              </a:rPr>
              <a:t>СПАСИБО</a:t>
            </a:r>
          </a:p>
          <a:p>
            <a:r>
              <a:rPr lang="ru-RU" sz="8000" b="1" spc="300" dirty="0">
                <a:gradFill>
                  <a:gsLst>
                    <a:gs pos="34000">
                      <a:srgbClr val="CCECFF"/>
                    </a:gs>
                    <a:gs pos="84000">
                      <a:schemeClr val="bg2">
                        <a:lumMod val="5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glow rad="101600">
                    <a:schemeClr val="tx1">
                      <a:alpha val="51000"/>
                    </a:schemeClr>
                  </a:glow>
                </a:effectLst>
                <a:latin typeface="Bahnschrift SemiCondensed" panose="020B0502040204020203" pitchFamily="34" charset="0"/>
              </a:rPr>
              <a:t>ЗА ВНИМАНИЕ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56F51B-CC79-4BAE-B608-0D94D8D8B25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88" y="4046513"/>
            <a:ext cx="4677312" cy="24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Блок-схема: процесс 5"/>
          <p:cNvSpPr/>
          <p:nvPr/>
        </p:nvSpPr>
        <p:spPr>
          <a:xfrm>
            <a:off x="6837680" y="304800"/>
            <a:ext cx="5191760" cy="160528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0480" y="384165"/>
            <a:ext cx="421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dirty="0">
                <a:solidFill>
                  <a:srgbClr val="1F1C62"/>
                </a:solidFill>
                <a:latin typeface="Bahnschrift SemiCondensed" panose="020B0502040204020203" pitchFamily="34" charset="0"/>
              </a:rPr>
              <a:t>На кого нацелен </a:t>
            </a:r>
            <a:r>
              <a:rPr lang="en-US" sz="4400" dirty="0" err="1">
                <a:solidFill>
                  <a:srgbClr val="1F1C62"/>
                </a:solidFill>
                <a:latin typeface="Bahnschrift SemiCondensed" panose="020B0502040204020203" pitchFamily="34" charset="0"/>
              </a:rPr>
              <a:t>BlueWhale</a:t>
            </a:r>
            <a:r>
              <a:rPr lang="ru-RU" sz="4400" dirty="0">
                <a:solidFill>
                  <a:srgbClr val="1F1C62"/>
                </a:solidFill>
                <a:latin typeface="Bahnschrift SemiCondensed" panose="020B0502040204020203" pitchFamily="34" charset="0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720" y="1251595"/>
            <a:ext cx="11765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Пользователи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Telegram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, испытывающие</a:t>
            </a:r>
          </a:p>
          <a:p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повседневный стресс и тревогу.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Люди, ищущие быстрый и анонимный доступ к психологической поддержке.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Те, кто интересуется ментальным здоровьем и хочет получить информацию о доступных ресурсах.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4734559"/>
            <a:ext cx="12192000" cy="164023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520" y="3816866"/>
            <a:ext cx="2118360" cy="21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5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Блок-схема: процесс 7"/>
          <p:cNvSpPr/>
          <p:nvPr/>
        </p:nvSpPr>
        <p:spPr>
          <a:xfrm>
            <a:off x="9794240" y="-18738"/>
            <a:ext cx="1971040" cy="6876738"/>
          </a:xfrm>
          <a:prstGeom prst="flowChartProcess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399960"/>
            <a:ext cx="12192000" cy="975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43840" y="502919"/>
            <a:ext cx="75590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4400" b="1" spc="300" dirty="0">
                <a:solidFill>
                  <a:srgbClr val="1F1C62"/>
                </a:solidFill>
                <a:latin typeface="Bahnschrift SemiCondensed" panose="020B0502040204020203" pitchFamily="34" charset="0"/>
              </a:rPr>
              <a:t>ЦЕЛИ И ЗАДАЧИ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960" y="1940693"/>
            <a:ext cx="863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	Целью данного проекта является разработка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Telegram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-бота, предоставляющего базовую психологическую поддержку и информацию о профессиональных ресурсах.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43840" y="3141022"/>
            <a:ext cx="88696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Bahnschrift SemiCondensed" panose="020B0502040204020203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Главные задачи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Создание доступного и удобного инструмента для снижения стресса и повышения осведомленности о ментальном здоровье.</a:t>
            </a:r>
            <a:endParaRPr lang="en-US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Демонстрация навыков программирования, работы с библиотеками </a:t>
            </a:r>
            <a:r>
              <a:rPr lang="en-US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Telebot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, интеграции данных (Excel)</a:t>
            </a:r>
            <a:endParaRPr lang="en-US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Проект как портфолио для демонстрации потенциальным работодателям/заказчикам. </a:t>
            </a:r>
          </a:p>
        </p:txBody>
      </p:sp>
    </p:spTree>
    <p:extLst>
      <p:ext uri="{BB962C8B-B14F-4D97-AF65-F5344CB8AC3E}">
        <p14:creationId xmlns:p14="http://schemas.microsoft.com/office/powerpoint/2010/main" val="270499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324801"/>
            <a:ext cx="12192000" cy="164023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: скругленные углы 24"/>
          <p:cNvSpPr/>
          <p:nvPr/>
        </p:nvSpPr>
        <p:spPr>
          <a:xfrm>
            <a:off x="6465795" y="993608"/>
            <a:ext cx="5652436" cy="57391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66047" y="1970890"/>
            <a:ext cx="56254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В боте есть основные две команды: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/start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– запускает бота и присылает приветствие</a:t>
            </a:r>
            <a:endParaRPr lang="en-US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/help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– выдает основную информацию, выводит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инлайн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-кнопки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«Случайный совет»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«Сервисы и контакты»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047" y="294954"/>
            <a:ext cx="6613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CCECFF"/>
                </a:solidFill>
                <a:effectLst>
                  <a:glow rad="254000">
                    <a:schemeClr val="tx1">
                      <a:alpha val="40000"/>
                    </a:schemeClr>
                  </a:glow>
                </a:effectLst>
                <a:latin typeface="Bahnschrift SemiCondensed" panose="020B0502040204020203" pitchFamily="34" charset="0"/>
              </a:rPr>
              <a:t>ОСНОВНОЙ ФУНКЦИОНАЛ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6585938" y="1144918"/>
            <a:ext cx="5412149" cy="5022943"/>
            <a:chOff x="-297159" y="0"/>
            <a:chExt cx="6857617" cy="4278388"/>
          </a:xfrm>
        </p:grpSpPr>
        <p:sp>
          <p:nvSpPr>
            <p:cNvPr id="5" name="Полилиния 4"/>
            <p:cNvSpPr/>
            <p:nvPr/>
          </p:nvSpPr>
          <p:spPr>
            <a:xfrm>
              <a:off x="863600" y="2971801"/>
              <a:ext cx="2314718" cy="1306587"/>
            </a:xfrm>
            <a:custGeom>
              <a:avLst/>
              <a:gdLst>
                <a:gd name="connsiteX0" fmla="*/ 0 w 1381436"/>
                <a:gd name="connsiteY0" fmla="*/ 381000 h 864546"/>
                <a:gd name="connsiteX1" fmla="*/ 1354667 w 1381436"/>
                <a:gd name="connsiteY1" fmla="*/ 855133 h 864546"/>
                <a:gd name="connsiteX2" fmla="*/ 770467 w 1381436"/>
                <a:gd name="connsiteY2" fmla="*/ 0 h 864546"/>
                <a:gd name="connsiteX0" fmla="*/ 0 w 1557016"/>
                <a:gd name="connsiteY0" fmla="*/ 381000 h 1067405"/>
                <a:gd name="connsiteX1" fmla="*/ 1354667 w 1557016"/>
                <a:gd name="connsiteY1" fmla="*/ 855133 h 1067405"/>
                <a:gd name="connsiteX2" fmla="*/ 770467 w 1557016"/>
                <a:gd name="connsiteY2" fmla="*/ 0 h 1067405"/>
                <a:gd name="connsiteX0" fmla="*/ 0 w 1636534"/>
                <a:gd name="connsiteY0" fmla="*/ 381000 h 1131621"/>
                <a:gd name="connsiteX1" fmla="*/ 1447838 w 1636534"/>
                <a:gd name="connsiteY1" fmla="*/ 931376 h 1131621"/>
                <a:gd name="connsiteX2" fmla="*/ 770467 w 1636534"/>
                <a:gd name="connsiteY2" fmla="*/ 0 h 1131621"/>
                <a:gd name="connsiteX0" fmla="*/ 0 w 1636534"/>
                <a:gd name="connsiteY0" fmla="*/ 381000 h 1182097"/>
                <a:gd name="connsiteX1" fmla="*/ 1447838 w 1636534"/>
                <a:gd name="connsiteY1" fmla="*/ 931376 h 1182097"/>
                <a:gd name="connsiteX2" fmla="*/ 770467 w 1636534"/>
                <a:gd name="connsiteY2" fmla="*/ 0 h 1182097"/>
                <a:gd name="connsiteX0" fmla="*/ 0 w 1636534"/>
                <a:gd name="connsiteY0" fmla="*/ 381000 h 1168169"/>
                <a:gd name="connsiteX1" fmla="*/ 1447838 w 1636534"/>
                <a:gd name="connsiteY1" fmla="*/ 931376 h 1168169"/>
                <a:gd name="connsiteX2" fmla="*/ 770467 w 1636534"/>
                <a:gd name="connsiteY2" fmla="*/ 0 h 1168169"/>
                <a:gd name="connsiteX0" fmla="*/ 0 w 1671652"/>
                <a:gd name="connsiteY0" fmla="*/ 387181 h 1174350"/>
                <a:gd name="connsiteX1" fmla="*/ 1447838 w 1671652"/>
                <a:gd name="connsiteY1" fmla="*/ 937557 h 1174350"/>
                <a:gd name="connsiteX2" fmla="*/ 770467 w 1671652"/>
                <a:gd name="connsiteY2" fmla="*/ 6181 h 1174350"/>
                <a:gd name="connsiteX0" fmla="*/ 0 w 1486908"/>
                <a:gd name="connsiteY0" fmla="*/ 391624 h 1023007"/>
                <a:gd name="connsiteX1" fmla="*/ 1210724 w 1486908"/>
                <a:gd name="connsiteY1" fmla="*/ 738759 h 1023007"/>
                <a:gd name="connsiteX2" fmla="*/ 770467 w 1486908"/>
                <a:gd name="connsiteY2" fmla="*/ 10624 h 1023007"/>
                <a:gd name="connsiteX0" fmla="*/ 0 w 1362715"/>
                <a:gd name="connsiteY0" fmla="*/ 387359 h 932276"/>
                <a:gd name="connsiteX1" fmla="*/ 1210724 w 1362715"/>
                <a:gd name="connsiteY1" fmla="*/ 734494 h 932276"/>
                <a:gd name="connsiteX2" fmla="*/ 770467 w 1362715"/>
                <a:gd name="connsiteY2" fmla="*/ 6359 h 932276"/>
                <a:gd name="connsiteX0" fmla="*/ 0 w 1348044"/>
                <a:gd name="connsiteY0" fmla="*/ 401565 h 801408"/>
                <a:gd name="connsiteX1" fmla="*/ 1210724 w 1348044"/>
                <a:gd name="connsiteY1" fmla="*/ 748700 h 801408"/>
                <a:gd name="connsiteX2" fmla="*/ 914400 w 1348044"/>
                <a:gd name="connsiteY2" fmla="*/ 3630 h 801408"/>
                <a:gd name="connsiteX0" fmla="*/ 0 w 1296564"/>
                <a:gd name="connsiteY0" fmla="*/ 393131 h 792352"/>
                <a:gd name="connsiteX1" fmla="*/ 1210724 w 1296564"/>
                <a:gd name="connsiteY1" fmla="*/ 740266 h 792352"/>
                <a:gd name="connsiteX2" fmla="*/ 795816 w 1296564"/>
                <a:gd name="connsiteY2" fmla="*/ 3664 h 792352"/>
                <a:gd name="connsiteX0" fmla="*/ 0 w 1330295"/>
                <a:gd name="connsiteY0" fmla="*/ 394006 h 860646"/>
                <a:gd name="connsiteX1" fmla="*/ 1210724 w 1330295"/>
                <a:gd name="connsiteY1" fmla="*/ 741141 h 860646"/>
                <a:gd name="connsiteX2" fmla="*/ 795816 w 1330295"/>
                <a:gd name="connsiteY2" fmla="*/ 4539 h 860646"/>
                <a:gd name="connsiteX0" fmla="*/ 0 w 1345305"/>
                <a:gd name="connsiteY0" fmla="*/ 394194 h 872094"/>
                <a:gd name="connsiteX1" fmla="*/ 1210724 w 1345305"/>
                <a:gd name="connsiteY1" fmla="*/ 741329 h 872094"/>
                <a:gd name="connsiteX2" fmla="*/ 795816 w 1345305"/>
                <a:gd name="connsiteY2" fmla="*/ 4727 h 872094"/>
                <a:gd name="connsiteX0" fmla="*/ 0 w 1345305"/>
                <a:gd name="connsiteY0" fmla="*/ 392136 h 1264293"/>
                <a:gd name="connsiteX1" fmla="*/ 1210724 w 1345305"/>
                <a:gd name="connsiteY1" fmla="*/ 1205066 h 1264293"/>
                <a:gd name="connsiteX2" fmla="*/ 795816 w 1345305"/>
                <a:gd name="connsiteY2" fmla="*/ 2669 h 1264293"/>
                <a:gd name="connsiteX0" fmla="*/ 0 w 1476822"/>
                <a:gd name="connsiteY0" fmla="*/ 393346 h 1396756"/>
                <a:gd name="connsiteX1" fmla="*/ 1210724 w 1476822"/>
                <a:gd name="connsiteY1" fmla="*/ 1206276 h 1396756"/>
                <a:gd name="connsiteX2" fmla="*/ 795816 w 1476822"/>
                <a:gd name="connsiteY2" fmla="*/ 3879 h 1396756"/>
                <a:gd name="connsiteX0" fmla="*/ 0 w 1458021"/>
                <a:gd name="connsiteY0" fmla="*/ 392919 h 1358500"/>
                <a:gd name="connsiteX1" fmla="*/ 1210724 w 1458021"/>
                <a:gd name="connsiteY1" fmla="*/ 1205849 h 1358500"/>
                <a:gd name="connsiteX2" fmla="*/ 795816 w 1458021"/>
                <a:gd name="connsiteY2" fmla="*/ 3452 h 1358500"/>
                <a:gd name="connsiteX0" fmla="*/ 0 w 1356553"/>
                <a:gd name="connsiteY0" fmla="*/ 290308 h 1107576"/>
                <a:gd name="connsiteX1" fmla="*/ 1210724 w 1356553"/>
                <a:gd name="connsiteY1" fmla="*/ 1103238 h 1107576"/>
                <a:gd name="connsiteX2" fmla="*/ 931372 w 1356553"/>
                <a:gd name="connsiteY2" fmla="*/ 2458 h 1107576"/>
                <a:gd name="connsiteX0" fmla="*/ 0 w 1510431"/>
                <a:gd name="connsiteY0" fmla="*/ 287850 h 1105118"/>
                <a:gd name="connsiteX1" fmla="*/ 1210724 w 1510431"/>
                <a:gd name="connsiteY1" fmla="*/ 1100780 h 1105118"/>
                <a:gd name="connsiteX2" fmla="*/ 931372 w 1510431"/>
                <a:gd name="connsiteY2" fmla="*/ 0 h 1105118"/>
                <a:gd name="connsiteX0" fmla="*/ 0 w 1421125"/>
                <a:gd name="connsiteY0" fmla="*/ 719735 h 1167722"/>
                <a:gd name="connsiteX1" fmla="*/ 1126035 w 1421125"/>
                <a:gd name="connsiteY1" fmla="*/ 1100780 h 1167722"/>
                <a:gd name="connsiteX2" fmla="*/ 846683 w 1421125"/>
                <a:gd name="connsiteY2" fmla="*/ 0 h 1167722"/>
                <a:gd name="connsiteX0" fmla="*/ 19 w 1421144"/>
                <a:gd name="connsiteY0" fmla="*/ 719735 h 1336938"/>
                <a:gd name="connsiteX1" fmla="*/ 1126054 w 1421144"/>
                <a:gd name="connsiteY1" fmla="*/ 1100780 h 1336938"/>
                <a:gd name="connsiteX2" fmla="*/ 846702 w 1421144"/>
                <a:gd name="connsiteY2" fmla="*/ 0 h 1336938"/>
                <a:gd name="connsiteX0" fmla="*/ 0 w 1421125"/>
                <a:gd name="connsiteY0" fmla="*/ 719735 h 1300743"/>
                <a:gd name="connsiteX1" fmla="*/ 1126035 w 1421125"/>
                <a:gd name="connsiteY1" fmla="*/ 1100780 h 1300743"/>
                <a:gd name="connsiteX2" fmla="*/ 846683 w 1421125"/>
                <a:gd name="connsiteY2" fmla="*/ 0 h 1300743"/>
                <a:gd name="connsiteX0" fmla="*/ 0 w 1501513"/>
                <a:gd name="connsiteY0" fmla="*/ 423000 h 1161137"/>
                <a:gd name="connsiteX1" fmla="*/ 1202269 w 1501513"/>
                <a:gd name="connsiteY1" fmla="*/ 1100780 h 1161137"/>
                <a:gd name="connsiteX2" fmla="*/ 922917 w 1501513"/>
                <a:gd name="connsiteY2" fmla="*/ 0 h 1161137"/>
                <a:gd name="connsiteX0" fmla="*/ 0 w 1501513"/>
                <a:gd name="connsiteY0" fmla="*/ 423000 h 1248177"/>
                <a:gd name="connsiteX1" fmla="*/ 1202269 w 1501513"/>
                <a:gd name="connsiteY1" fmla="*/ 1100780 h 1248177"/>
                <a:gd name="connsiteX2" fmla="*/ 922917 w 1501513"/>
                <a:gd name="connsiteY2" fmla="*/ 0 h 1248177"/>
                <a:gd name="connsiteX0" fmla="*/ 0 w 1538757"/>
                <a:gd name="connsiteY0" fmla="*/ 423000 h 1286296"/>
                <a:gd name="connsiteX1" fmla="*/ 1202269 w 1538757"/>
                <a:gd name="connsiteY1" fmla="*/ 1100780 h 1286296"/>
                <a:gd name="connsiteX2" fmla="*/ 922917 w 1538757"/>
                <a:gd name="connsiteY2" fmla="*/ 0 h 1286296"/>
                <a:gd name="connsiteX0" fmla="*/ 0 w 1570489"/>
                <a:gd name="connsiteY0" fmla="*/ 423000 h 1306587"/>
                <a:gd name="connsiteX1" fmla="*/ 1270003 w 1570489"/>
                <a:gd name="connsiteY1" fmla="*/ 1134650 h 1306587"/>
                <a:gd name="connsiteX2" fmla="*/ 922917 w 1570489"/>
                <a:gd name="connsiteY2" fmla="*/ 0 h 13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0489" h="1306587">
                  <a:moveTo>
                    <a:pt x="0" y="423000"/>
                  </a:moveTo>
                  <a:cubicBezTo>
                    <a:pt x="11822" y="1640404"/>
                    <a:pt x="1006118" y="1298292"/>
                    <a:pt x="1270003" y="1134650"/>
                  </a:cubicBezTo>
                  <a:cubicBezTo>
                    <a:pt x="1533888" y="971008"/>
                    <a:pt x="1922767" y="268698"/>
                    <a:pt x="922917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grpSp>
          <p:nvGrpSpPr>
            <p:cNvPr id="6" name="Группа 5"/>
            <p:cNvGrpSpPr/>
            <p:nvPr/>
          </p:nvGrpSpPr>
          <p:grpSpPr>
            <a:xfrm>
              <a:off x="-297159" y="0"/>
              <a:ext cx="6857617" cy="4200006"/>
              <a:chOff x="-297166" y="0"/>
              <a:chExt cx="6857810" cy="4200509"/>
            </a:xfrm>
          </p:grpSpPr>
          <p:sp>
            <p:nvSpPr>
              <p:cNvPr id="7" name="Блок-схема: знак завершения 6"/>
              <p:cNvSpPr/>
              <p:nvPr/>
            </p:nvSpPr>
            <p:spPr bwMode="auto">
              <a:xfrm>
                <a:off x="2819400" y="0"/>
                <a:ext cx="1308100" cy="407035"/>
              </a:xfrm>
              <a:prstGeom prst="flowChartTerminator">
                <a:avLst/>
              </a:prstGeom>
              <a:solidFill>
                <a:schemeClr val="bg1"/>
              </a:solidFill>
              <a:ln w="12699" cap="flat" cmpd="sng" algn="ctr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  <a:tabLst>
                    <a:tab pos="1280160" algn="r"/>
                  </a:tabLst>
                </a:pPr>
                <a:r>
                  <a:rPr lang="en-US" sz="14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/start</a:t>
                </a:r>
                <a:endParaRPr lang="ru-RU" sz="1100">
                  <a:effectLst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Прямая со стрелкой 7"/>
              <p:cNvCxnSpPr/>
              <p:nvPr/>
            </p:nvCxnSpPr>
            <p:spPr>
              <a:xfrm>
                <a:off x="3488267" y="406400"/>
                <a:ext cx="8467" cy="18626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 стрелкой 5"/>
              <p:cNvCxnSpPr/>
              <p:nvPr/>
            </p:nvCxnSpPr>
            <p:spPr>
              <a:xfrm rot="16200000" flipH="1">
                <a:off x="3310467" y="1032933"/>
                <a:ext cx="295547" cy="45719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Прямоугольник 9"/>
              <p:cNvSpPr/>
              <p:nvPr/>
            </p:nvSpPr>
            <p:spPr>
              <a:xfrm>
                <a:off x="753712" y="592667"/>
                <a:ext cx="5442015" cy="3894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Предложение пользователю использовать </a:t>
                </a:r>
                <a:r>
                  <a:rPr lang="ru-RU" sz="14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комманды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/</a:t>
                </a:r>
                <a:r>
                  <a:rPr lang="en-US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help</a:t>
                </a:r>
                <a:endParaRPr lang="ru-RU" sz="1100" dirty="0">
                  <a:effectLst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Блок-схема: решение 10"/>
              <p:cNvSpPr/>
              <p:nvPr/>
            </p:nvSpPr>
            <p:spPr>
              <a:xfrm>
                <a:off x="2023534" y="1193800"/>
                <a:ext cx="2900046" cy="1380490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Предоставление пользователю выбора следующего действия</a:t>
                </a:r>
                <a:endParaRPr lang="ru-RU" sz="1600" dirty="0">
                  <a:effectLst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9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1100" dirty="0">
                  <a:effectLst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Прямоугольник 11"/>
              <p:cNvSpPr/>
              <p:nvPr/>
            </p:nvSpPr>
            <p:spPr>
              <a:xfrm>
                <a:off x="-297165" y="2624255"/>
                <a:ext cx="2537423" cy="7712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05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Отправка случайного совета пользователю из базы данных </a:t>
                </a:r>
                <a:br>
                  <a:rPr lang="ru-RU" sz="105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05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Предложение получить еще один совет.</a:t>
                </a:r>
                <a:endParaRPr lang="ru-RU" sz="1050" dirty="0">
                  <a:effectLst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Соединительная линия уступом 12"/>
              <p:cNvCxnSpPr/>
              <p:nvPr/>
            </p:nvCxnSpPr>
            <p:spPr>
              <a:xfrm rot="16200000" flipH="1">
                <a:off x="4810337" y="1988395"/>
                <a:ext cx="1130298" cy="912706"/>
              </a:xfrm>
              <a:prstGeom prst="bentConnector3">
                <a:avLst>
                  <a:gd name="adj1" fmla="val -356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Прямоугольник 13"/>
              <p:cNvSpPr/>
              <p:nvPr/>
            </p:nvSpPr>
            <p:spPr>
              <a:xfrm>
                <a:off x="4127500" y="3011009"/>
                <a:ext cx="2256366" cy="11894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1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Отправка пользователю списка интернет ресурсов психологической помощи и телефонных номеров доверия</a:t>
                </a:r>
                <a:endParaRPr lang="ru-RU" sz="1100" dirty="0">
                  <a:effectLst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Соединительная линия уступом 14"/>
              <p:cNvCxnSpPr/>
              <p:nvPr/>
            </p:nvCxnSpPr>
            <p:spPr>
              <a:xfrm flipH="1">
                <a:off x="889000" y="1862667"/>
                <a:ext cx="1100667" cy="753533"/>
              </a:xfrm>
              <a:prstGeom prst="bentConnector3">
                <a:avLst>
                  <a:gd name="adj1" fmla="val 10068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Группа 15"/>
              <p:cNvGrpSpPr/>
              <p:nvPr/>
            </p:nvGrpSpPr>
            <p:grpSpPr>
              <a:xfrm>
                <a:off x="-297166" y="2120521"/>
                <a:ext cx="6857810" cy="2079988"/>
                <a:chOff x="-297166" y="164721"/>
                <a:chExt cx="6857810" cy="2079988"/>
              </a:xfrm>
            </p:grpSpPr>
            <p:sp>
              <p:nvSpPr>
                <p:cNvPr id="17" name="Надпись 19"/>
                <p:cNvSpPr txBox="1"/>
                <p:nvPr/>
              </p:nvSpPr>
              <p:spPr>
                <a:xfrm>
                  <a:off x="4957447" y="164721"/>
                  <a:ext cx="1603197" cy="435656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ru-RU" sz="1200" dirty="0">
                      <a:effectLst/>
                      <a:latin typeface="Times New Roman" panose="02020603050405020304" pitchFamily="18" charset="0"/>
                      <a:ea typeface="Arial" panose="020B0604020202020204" pitchFamily="34" charset="0"/>
                      <a:cs typeface="Times New Roman" panose="02020603050405020304" pitchFamily="18" charset="0"/>
                    </a:rPr>
                    <a:t>«Контакты и сервисы»</a:t>
                  </a:r>
                  <a:endParaRPr lang="ru-RU" sz="105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Надпись 16"/>
                <p:cNvSpPr txBox="1"/>
                <p:nvPr/>
              </p:nvSpPr>
              <p:spPr>
                <a:xfrm>
                  <a:off x="-297166" y="164721"/>
                  <a:ext cx="2638154" cy="3048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ru-RU" sz="1400" dirty="0">
                      <a:effectLst/>
                      <a:latin typeface="Times New Roman" panose="02020603050405020304" pitchFamily="18" charset="0"/>
                      <a:ea typeface="Arial" panose="020B0604020202020204" pitchFamily="34" charset="0"/>
                      <a:cs typeface="Times New Roman" panose="02020603050405020304" pitchFamily="18" charset="0"/>
                    </a:rPr>
                    <a:t>«Случайный совет»</a:t>
                  </a:r>
                  <a:endParaRPr lang="ru-RU" sz="11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Надпись 31"/>
                <p:cNvSpPr txBox="1"/>
                <p:nvPr/>
              </p:nvSpPr>
              <p:spPr>
                <a:xfrm>
                  <a:off x="1554830" y="1787644"/>
                  <a:ext cx="2273434" cy="45706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ru-RU" sz="1400" dirty="0">
                      <a:effectLst/>
                      <a:latin typeface="Times New Roman" panose="02020603050405020304" pitchFamily="18" charset="0"/>
                      <a:ea typeface="Arial" panose="020B0604020202020204" pitchFamily="34" charset="0"/>
                      <a:cs typeface="Times New Roman" panose="02020603050405020304" pitchFamily="18" charset="0"/>
                    </a:rPr>
                    <a:t>«Случайный совет»</a:t>
                  </a:r>
                  <a:endParaRPr lang="ru-RU" sz="11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24" name="TextBox 23"/>
          <p:cNvSpPr txBox="1"/>
          <p:nvPr/>
        </p:nvSpPr>
        <p:spPr>
          <a:xfrm>
            <a:off x="1762850" y="6252845"/>
            <a:ext cx="5652436" cy="46166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effectLst/>
                <a:latin typeface="Bahnschrift SemiCondensed" panose="020B0502040204020203" pitchFamily="34" charset="0"/>
              </a:rPr>
              <a:t>Наглядная схема работы бота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55A25506-D5C3-4031-A20C-0E8DCAE26619}"/>
              </a:ext>
            </a:extLst>
          </p:cNvPr>
          <p:cNvSpPr/>
          <p:nvPr/>
        </p:nvSpPr>
        <p:spPr>
          <a:xfrm>
            <a:off x="4318813" y="4534331"/>
            <a:ext cx="2018144" cy="1744486"/>
          </a:xfrm>
          <a:custGeom>
            <a:avLst/>
            <a:gdLst>
              <a:gd name="connsiteX0" fmla="*/ 64682 w 2018144"/>
              <a:gd name="connsiteY0" fmla="*/ 1744486 h 1744486"/>
              <a:gd name="connsiteX1" fmla="*/ 1812886 w 2018144"/>
              <a:gd name="connsiteY1" fmla="*/ 1087927 h 1744486"/>
              <a:gd name="connsiteX2" fmla="*/ 2018144 w 2018144"/>
              <a:gd name="connsiteY2" fmla="*/ 3131 h 1744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8144" h="1744486" extrusionOk="0">
                <a:moveTo>
                  <a:pt x="64682" y="1744486"/>
                </a:moveTo>
                <a:cubicBezTo>
                  <a:pt x="-548095" y="593814"/>
                  <a:pt x="1091149" y="265319"/>
                  <a:pt x="1812886" y="1087927"/>
                </a:cubicBezTo>
                <a:cubicBezTo>
                  <a:pt x="1988234" y="2295602"/>
                  <a:pt x="-1018348" y="-77007"/>
                  <a:pt x="2018144" y="3131"/>
                </a:cubicBezTo>
              </a:path>
            </a:pathLst>
          </a:custGeom>
          <a:noFill/>
          <a:ln w="142875" cap="rnd">
            <a:solidFill>
              <a:schemeClr val="bg1"/>
            </a:solidFill>
            <a:prstDash val="sysDash"/>
            <a:miter lim="800000"/>
            <a:tailEnd type="triangle" w="sm" len="med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490 w 1953952"/>
                      <a:gd name="connsiteY0" fmla="*/ 1745506 h 1745506"/>
                      <a:gd name="connsiteX1" fmla="*/ 1748694 w 1953952"/>
                      <a:gd name="connsiteY1" fmla="*/ 1088947 h 1745506"/>
                      <a:gd name="connsiteX2" fmla="*/ 1953952 w 1953952"/>
                      <a:gd name="connsiteY2" fmla="*/ 4151 h 1745506"/>
                      <a:gd name="connsiteX0" fmla="*/ 64682 w 2018144"/>
                      <a:gd name="connsiteY0" fmla="*/ 1744486 h 1744486"/>
                      <a:gd name="connsiteX1" fmla="*/ 1812886 w 2018144"/>
                      <a:gd name="connsiteY1" fmla="*/ 1087927 h 1744486"/>
                      <a:gd name="connsiteX2" fmla="*/ 2018144 w 2018144"/>
                      <a:gd name="connsiteY2" fmla="*/ 3131 h 1744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18144" h="1744486" extrusionOk="0">
                        <a:moveTo>
                          <a:pt x="64682" y="1744486"/>
                        </a:moveTo>
                        <a:cubicBezTo>
                          <a:pt x="-323938" y="732079"/>
                          <a:pt x="1137551" y="247904"/>
                          <a:pt x="1812886" y="1087927"/>
                        </a:cubicBezTo>
                        <a:cubicBezTo>
                          <a:pt x="1456935" y="2183751"/>
                          <a:pt x="-432337" y="-95640"/>
                          <a:pt x="2018144" y="313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075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5920" t="54471" r="64583" b="11667"/>
          <a:stretch/>
        </p:blipFill>
        <p:spPr>
          <a:xfrm>
            <a:off x="213360" y="407929"/>
            <a:ext cx="5486400" cy="26800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10217" r="35589"/>
          <a:stretch/>
        </p:blipFill>
        <p:spPr>
          <a:xfrm>
            <a:off x="213360" y="4089169"/>
            <a:ext cx="4947920" cy="20736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11810"/>
          <a:stretch/>
        </p:blipFill>
        <p:spPr>
          <a:xfrm>
            <a:off x="5902559" y="2489200"/>
            <a:ext cx="6076081" cy="4049527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2F45983-EC10-4D48-B1C2-F22787E5B216}"/>
              </a:ext>
            </a:extLst>
          </p:cNvPr>
          <p:cNvSpPr/>
          <p:nvPr/>
        </p:nvSpPr>
        <p:spPr>
          <a:xfrm>
            <a:off x="6255656" y="-143326"/>
            <a:ext cx="6076081" cy="2922809"/>
          </a:xfrm>
          <a:prstGeom prst="roundRect">
            <a:avLst>
              <a:gd name="adj" fmla="val 50000"/>
            </a:avLst>
          </a:prstGeom>
          <a:solidFill>
            <a:schemeClr val="tx1">
              <a:alpha val="42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/>
          <p:cNvGrpSpPr/>
          <p:nvPr/>
        </p:nvGrpSpPr>
        <p:grpSpPr>
          <a:xfrm>
            <a:off x="7462594" y="594803"/>
            <a:ext cx="5222240" cy="1446550"/>
            <a:chOff x="6420919" y="528320"/>
            <a:chExt cx="5222240" cy="1446550"/>
          </a:xfrm>
        </p:grpSpPr>
        <p:sp>
          <p:nvSpPr>
            <p:cNvPr id="8" name="TextBox 7"/>
            <p:cNvSpPr txBox="1"/>
            <p:nvPr/>
          </p:nvSpPr>
          <p:spPr>
            <a:xfrm>
              <a:off x="6420919" y="528320"/>
              <a:ext cx="5222240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4400" b="1" spc="300" dirty="0">
                  <a:ln w="190500">
                    <a:solidFill>
                      <a:srgbClr val="459CF9"/>
                    </a:solidFill>
                  </a:ln>
                  <a:solidFill>
                    <a:srgbClr val="CCECFF"/>
                  </a:solidFill>
                  <a:latin typeface="Bahnschrift SemiCondensed" panose="020B0502040204020203" pitchFamily="34" charset="0"/>
                </a:rPr>
                <a:t>СКРИНШОТЫ РАБОТЫ БОТА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20919" y="528320"/>
              <a:ext cx="5222240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4400" b="1" spc="300" dirty="0">
                  <a:solidFill>
                    <a:srgbClr val="CCECFF"/>
                  </a:solidFill>
                  <a:latin typeface="Bahnschrift SemiCondensed" panose="020B0502040204020203" pitchFamily="34" charset="0"/>
                </a:rPr>
                <a:t>СКРИНШОТЫ РАБОТЫ БОТА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73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Блок-схема: процесс 7">
            <a:extLst>
              <a:ext uri="{FF2B5EF4-FFF2-40B4-BE49-F238E27FC236}">
                <a16:creationId xmlns:a16="http://schemas.microsoft.com/office/drawing/2014/main" id="{8C688066-AA8D-4CDA-9047-3666B6970308}"/>
              </a:ext>
            </a:extLst>
          </p:cNvPr>
          <p:cNvSpPr/>
          <p:nvPr/>
        </p:nvSpPr>
        <p:spPr>
          <a:xfrm>
            <a:off x="9926320" y="0"/>
            <a:ext cx="1971040" cy="6876738"/>
          </a:xfrm>
          <a:prstGeom prst="flowChartProcess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6EF04B2-9C03-410D-B43B-9E091F74D5FA}"/>
              </a:ext>
            </a:extLst>
          </p:cNvPr>
          <p:cNvSpPr/>
          <p:nvPr/>
        </p:nvSpPr>
        <p:spPr>
          <a:xfrm>
            <a:off x="0" y="233680"/>
            <a:ext cx="12192000" cy="1548150"/>
          </a:xfrm>
          <a:prstGeom prst="rect">
            <a:avLst/>
          </a:prstGeom>
          <a:solidFill>
            <a:srgbClr val="0A0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47320" y="284480"/>
            <a:ext cx="11897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spc="300" dirty="0">
                <a:solidFill>
                  <a:srgbClr val="CCECFF"/>
                </a:solidFill>
                <a:latin typeface="Bahnschrift SemiCondensed" panose="020B0502040204020203" pitchFamily="34" charset="0"/>
              </a:rPr>
              <a:t>ЧТО БЫЛО ИСПОЛЬЗОВАНО ПРИ РАЗРАБОТКЕ?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1C3DA-9CFB-4AD2-AE23-E0A8A401DB84}"/>
              </a:ext>
            </a:extLst>
          </p:cNvPr>
          <p:cNvSpPr txBox="1"/>
          <p:nvPr/>
        </p:nvSpPr>
        <p:spPr>
          <a:xfrm>
            <a:off x="294640" y="1781830"/>
            <a:ext cx="820711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Телеграм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бот полностью написан на языке программирования </a:t>
            </a:r>
            <a:r>
              <a:rPr lang="en-US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Python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Создание бота не обошлось без помощи следующих библиотек: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Te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lebot</a:t>
            </a:r>
            <a:r>
              <a:rPr lang="en-US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-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 библиотека для работы с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Telegram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API</a:t>
            </a:r>
            <a:endParaRPr lang="en-US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Pandas</a:t>
            </a:r>
            <a:r>
              <a:rPr lang="en-US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-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  для обработки и управления данными из Excel.</a:t>
            </a:r>
            <a:endParaRPr lang="en-US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Random – 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понадобилась для работы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рандомайзера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советов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Так же в качестве базы данных для советов была задействована программа</a:t>
            </a:r>
            <a:r>
              <a:rPr lang="en-US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Excel</a:t>
            </a:r>
            <a:endParaRPr lang="ru-RU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460F0C4-62F0-45B0-91C1-B61DAD0B88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3"/>
          <a:stretch/>
        </p:blipFill>
        <p:spPr>
          <a:xfrm rot="20991574">
            <a:off x="9635987" y="2349064"/>
            <a:ext cx="1186600" cy="1119153"/>
          </a:xfrm>
          <a:prstGeom prst="rect">
            <a:avLst/>
          </a:prstGeom>
          <a:effectLst>
            <a:glow rad="139700">
              <a:schemeClr val="tx1">
                <a:alpha val="86000"/>
              </a:schemeClr>
            </a:glo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72787E-916A-48C9-AC41-27EDF9061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611" l="4292" r="97854">
                        <a14:foregroundMark x1="10300" y1="33796" x2="10300" y2="33796"/>
                        <a14:foregroundMark x1="9013" y1="41204" x2="9013" y2="41204"/>
                        <a14:foregroundMark x1="8584" y1="60648" x2="8584" y2="60648"/>
                        <a14:foregroundMark x1="5150" y1="70833" x2="5150" y2="70833"/>
                        <a14:foregroundMark x1="40343" y1="8333" x2="40343" y2="8333"/>
                        <a14:foregroundMark x1="23605" y1="49537" x2="23605" y2="49537"/>
                        <a14:foregroundMark x1="30472" y1="56481" x2="33047" y2="60185"/>
                        <a14:foregroundMark x1="62661" y1="76389" x2="79828" y2="91204"/>
                        <a14:foregroundMark x1="82403" y1="90278" x2="90987" y2="46296"/>
                        <a14:foregroundMark x1="90987" y1="46296" x2="76824" y2="16204"/>
                        <a14:foregroundMark x1="76824" y1="16204" x2="45494" y2="11111"/>
                        <a14:foregroundMark x1="45494" y1="11111" x2="36052" y2="16204"/>
                        <a14:foregroundMark x1="40343" y1="91667" x2="80258" y2="87037"/>
                        <a14:foregroundMark x1="80258" y1="87037" x2="96996" y2="64352"/>
                        <a14:foregroundMark x1="96996" y1="64352" x2="96137" y2="26852"/>
                        <a14:foregroundMark x1="96137" y1="26852" x2="57082" y2="5093"/>
                        <a14:foregroundMark x1="57082" y1="5093" x2="33047" y2="9259"/>
                        <a14:foregroundMark x1="27897" y1="53704" x2="28755" y2="58796"/>
                        <a14:foregroundMark x1="17597" y1="60648" x2="16309" y2="62037"/>
                        <a14:foregroundMark x1="16738" y1="64352" x2="33476" y2="38426"/>
                        <a14:foregroundMark x1="33476" y1="38426" x2="36052" y2="36574"/>
                        <a14:foregroundMark x1="16309" y1="35185" x2="39914" y2="67130"/>
                        <a14:foregroundMark x1="28755" y1="13426" x2="54506" y2="11574"/>
                        <a14:foregroundMark x1="54506" y1="11574" x2="30043" y2="18519"/>
                        <a14:foregroundMark x1="72532" y1="9259" x2="75536" y2="42593"/>
                        <a14:foregroundMark x1="75536" y1="42593" x2="77253" y2="45833"/>
                        <a14:foregroundMark x1="70386" y1="48611" x2="66094" y2="32407"/>
                        <a14:foregroundMark x1="70386" y1="12963" x2="96567" y2="3704"/>
                        <a14:foregroundMark x1="96567" y1="3704" x2="97425" y2="3704"/>
                        <a14:foregroundMark x1="29185" y1="93056" x2="98712" y2="83333"/>
                        <a14:foregroundMark x1="98712" y1="83333" x2="98712" y2="83333"/>
                        <a14:foregroundMark x1="28755" y1="95833" x2="98712" y2="90278"/>
                        <a14:foregroundMark x1="93991" y1="93981" x2="71674" y2="99074"/>
                        <a14:foregroundMark x1="71674" y1="99074" x2="34335" y2="94907"/>
                        <a14:foregroundMark x1="34335" y1="94907" x2="34335" y2="93981"/>
                        <a14:foregroundMark x1="27897" y1="10648" x2="26609" y2="0"/>
                        <a14:foregroundMark x1="26609" y1="29630" x2="7296" y2="51389"/>
                        <a14:foregroundMark x1="7296" y1="51389" x2="7725" y2="67130"/>
                        <a14:backgroundMark x1="9871" y1="86111" x2="9871" y2="86111"/>
                        <a14:backgroundMark x1="6867" y1="10648" x2="11588" y2="5556"/>
                        <a14:backgroundMark x1="9013" y1="87037" x2="11159" y2="9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2540">
            <a:off x="10733654" y="3814774"/>
            <a:ext cx="1110004" cy="1029017"/>
          </a:xfrm>
          <a:prstGeom prst="rect">
            <a:avLst/>
          </a:prstGeom>
          <a:effectLst>
            <a:glow rad="266700">
              <a:schemeClr val="tx1">
                <a:alpha val="8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9830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2E4E32B-EB23-4A04-88A8-A9626EF4A355}"/>
              </a:ext>
            </a:extLst>
          </p:cNvPr>
          <p:cNvSpPr/>
          <p:nvPr/>
        </p:nvSpPr>
        <p:spPr>
          <a:xfrm>
            <a:off x="0" y="0"/>
            <a:ext cx="12192000" cy="177528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B699790-3348-45BE-BAEC-41034B72B81A}"/>
              </a:ext>
            </a:extLst>
          </p:cNvPr>
          <p:cNvSpPr/>
          <p:nvPr/>
        </p:nvSpPr>
        <p:spPr>
          <a:xfrm>
            <a:off x="0" y="333829"/>
            <a:ext cx="12192000" cy="1441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8544" y="563154"/>
            <a:ext cx="9369227" cy="468376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Bahnschrift SemiCondensed" panose="020B0502040204020203" pitchFamily="34" charset="0"/>
              </a:rPr>
              <a:t/>
            </a:r>
            <a:br>
              <a:rPr lang="ru-RU" sz="2400" dirty="0">
                <a:latin typeface="Bahnschrift SemiCondensed" panose="020B0502040204020203" pitchFamily="34" charset="0"/>
              </a:rPr>
            </a:br>
            <a:endParaRPr lang="ru-RU" sz="2400" dirty="0">
              <a:latin typeface="Bahnschrift Semi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E1C08-1784-43C3-99D6-DD98DA43A345}"/>
              </a:ext>
            </a:extLst>
          </p:cNvPr>
          <p:cNvSpPr txBox="1"/>
          <p:nvPr/>
        </p:nvSpPr>
        <p:spPr>
          <a:xfrm>
            <a:off x="3747078" y="887640"/>
            <a:ext cx="8444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spc="300" dirty="0">
                <a:solidFill>
                  <a:srgbClr val="459CF9"/>
                </a:solidFill>
                <a:latin typeface="Bahnschrift SemiCondensed" panose="020B0502040204020203" pitchFamily="34" charset="0"/>
              </a:rPr>
              <a:t>ЧТО ПОЛУЧИЛОСЬ В ИТОГЕ?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A297F-21D3-4AAD-89C5-4BBE8FC2A423}"/>
              </a:ext>
            </a:extLst>
          </p:cNvPr>
          <p:cNvSpPr txBox="1"/>
          <p:nvPr/>
        </p:nvSpPr>
        <p:spPr>
          <a:xfrm>
            <a:off x="231562" y="1968687"/>
            <a:ext cx="70310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Разработан функциональный </a:t>
            </a:r>
            <a:r>
              <a:rPr lang="ru-RU" sz="24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Telegram</a:t>
            </a: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-бот, решающий поставленные задачи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Бот демонстрирует навыки программирования и работы с различными технологиями.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Создан прототип, который может быть расширен и улучшен в будущем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9403D1-5EEB-4932-A05F-63C0E0212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48" y="1886589"/>
            <a:ext cx="5088445" cy="49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6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5342" y="222421"/>
            <a:ext cx="76803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spc="3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ДАЛЬНЕЙШИЕ ПЕРСПЕКТИВЫ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BB5BF-051D-4C00-963B-0236D3F72133}"/>
              </a:ext>
            </a:extLst>
          </p:cNvPr>
          <p:cNvSpPr txBox="1"/>
          <p:nvPr/>
        </p:nvSpPr>
        <p:spPr>
          <a:xfrm>
            <a:off x="475342" y="963446"/>
            <a:ext cx="960230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Планируется многократное расширение функционала бота, а так же улучшение его кода и структуры. </a:t>
            </a:r>
          </a:p>
          <a:p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Нововведения, которые я хотела бы добавить в будущем: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Повышение производительности и стабильности бота.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Расширение базы знаний: добавление новых советов, проблем и решений.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Категории проблем: более структурированный поиск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Тесты и опросники: для самодиагностики и определения уровня стресса.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Персонализированные рекомендации: на основе ответов пользователя.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Привлечение волонтеров и специалистов: для расширения базы знаний и модерации контента</a:t>
            </a:r>
            <a:r>
              <a:rPr lang="ru-RU" sz="1800" dirty="0">
                <a:latin typeface="Bahnschrift SemiCondensed" panose="020B0502040204020203" pitchFamily="34" charset="0"/>
              </a:rPr>
              <a:t/>
            </a:r>
            <a:br>
              <a:rPr lang="ru-RU" sz="1800" dirty="0">
                <a:latin typeface="Bahnschrift SemiCondensed" panose="020B0502040204020203" pitchFamily="34" charset="0"/>
              </a:rPr>
            </a:br>
            <a:r>
              <a:rPr lang="ru-RU" sz="1800" dirty="0">
                <a:latin typeface="Bahnschrift SemiCondensed" panose="020B0502040204020203" pitchFamily="34" charset="0"/>
              </a:rPr>
              <a:t/>
            </a:r>
            <a:br>
              <a:rPr lang="ru-RU" sz="1800" dirty="0">
                <a:latin typeface="Bahnschrift SemiCondensed" panose="020B0502040204020203" pitchFamily="34" charset="0"/>
              </a:rPr>
            </a:br>
            <a:r>
              <a:rPr lang="ru-RU" sz="1800" dirty="0">
                <a:latin typeface="Bahnschrift SemiCondensed" panose="020B0502040204020203" pitchFamily="34" charset="0"/>
              </a:rPr>
              <a:t/>
            </a:r>
            <a:br>
              <a:rPr lang="ru-RU" sz="1800" dirty="0">
                <a:latin typeface="Bahnschrift SemiCondensed" panose="020B0502040204020203" pitchFamily="34" charset="0"/>
              </a:rPr>
            </a:br>
            <a:r>
              <a:rPr lang="ru-RU" sz="1800" dirty="0">
                <a:latin typeface="Bahnschrift SemiCondensed" panose="020B0502040204020203" pitchFamily="34" charset="0"/>
              </a:rPr>
              <a:t/>
            </a:r>
            <a:br>
              <a:rPr lang="ru-RU" sz="1800" dirty="0">
                <a:latin typeface="Bahnschrift SemiCondensed" panose="020B0502040204020203" pitchFamily="34" charset="0"/>
              </a:rPr>
            </a:br>
            <a:r>
              <a:rPr lang="ru-RU" sz="1800" dirty="0">
                <a:latin typeface="Bahnschrift SemiCondensed" panose="020B0502040204020203" pitchFamily="34" charset="0"/>
              </a:rPr>
              <a:t/>
            </a:r>
            <a:br>
              <a:rPr lang="ru-RU" sz="1800" dirty="0">
                <a:latin typeface="Bahnschrift SemiCondensed" panose="020B0502040204020203" pitchFamily="34" charset="0"/>
              </a:rPr>
            </a:br>
            <a:r>
              <a:rPr lang="ru-RU" sz="1800" dirty="0">
                <a:latin typeface="Bahnschrift SemiCondensed" panose="020B0502040204020203" pitchFamily="34" charset="0"/>
              </a:rPr>
              <a:t/>
            </a:r>
            <a:br>
              <a:rPr lang="ru-RU" sz="1800" dirty="0">
                <a:latin typeface="Bahnschrift SemiCondensed" panose="020B0502040204020203" pitchFamily="34" charset="0"/>
              </a:rPr>
            </a:br>
            <a:endParaRPr lang="ru-RU" dirty="0"/>
          </a:p>
        </p:txBody>
      </p:sp>
      <p:sp>
        <p:nvSpPr>
          <p:cNvPr id="5" name="Блок-схема: процесс 4">
            <a:extLst>
              <a:ext uri="{FF2B5EF4-FFF2-40B4-BE49-F238E27FC236}">
                <a16:creationId xmlns:a16="http://schemas.microsoft.com/office/drawing/2014/main" id="{B9F48084-BAEA-42FA-995E-5502FA8E561C}"/>
              </a:ext>
            </a:extLst>
          </p:cNvPr>
          <p:cNvSpPr/>
          <p:nvPr/>
        </p:nvSpPr>
        <p:spPr>
          <a:xfrm rot="5400000">
            <a:off x="5316792" y="-17208"/>
            <a:ext cx="1558412" cy="12192001"/>
          </a:xfrm>
          <a:prstGeom prst="flowChartProcess">
            <a:avLst/>
          </a:prstGeom>
          <a:blipFill dpi="0" rotWithShape="1">
            <a:blip r:embed="rId2"/>
            <a:srcRect/>
            <a:tile tx="-393700" ty="-254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E135FF-1104-4190-B588-D80F6B355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011" y="222421"/>
            <a:ext cx="3749970" cy="37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0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243840" y="645160"/>
            <a:ext cx="12435840" cy="2042160"/>
          </a:xfrm>
          <a:prstGeom prst="rect">
            <a:avLst/>
          </a:prstGeom>
          <a:solidFill>
            <a:srgbClr val="0A0F3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Загнутый угол 6"/>
          <p:cNvSpPr/>
          <p:nvPr/>
        </p:nvSpPr>
        <p:spPr>
          <a:xfrm>
            <a:off x="451414" y="4907280"/>
            <a:ext cx="5339786" cy="1574800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1290320"/>
            <a:ext cx="10515600" cy="7518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Попробуйте </a:t>
            </a:r>
            <a:r>
              <a:rPr lang="ru-RU" b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BlueWhale</a:t>
            </a:r>
            <a:r>
              <a:rPr lang="ru-RU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!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906" y="0"/>
            <a:ext cx="4184591" cy="8030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290" y="5094515"/>
            <a:ext cx="5060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Так же посетите </a:t>
            </a:r>
            <a:r>
              <a:rPr lang="ru-RU" sz="24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репозиторий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на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GitHub: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Bahnschrift SemiCondensed" panose="020B0502040204020203" pitchFamily="34" charset="0"/>
            </a:endParaRPr>
          </a:p>
          <a:p>
            <a:r>
              <a:rPr lang="ru-RU" sz="2400" u="sng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  <a:hlinkClick r:id="rId5"/>
              </a:rPr>
              <a:t>https://github.com/Rionec/BlueWhaleBot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2976880" y="2874554"/>
            <a:ext cx="5130800" cy="1427675"/>
          </a:xfrm>
          <a:custGeom>
            <a:avLst/>
            <a:gdLst>
              <a:gd name="connsiteX0" fmla="*/ 0 w 1107440"/>
              <a:gd name="connsiteY0" fmla="*/ 0 h 1188720"/>
              <a:gd name="connsiteX1" fmla="*/ 1107440 w 1107440"/>
              <a:gd name="connsiteY1" fmla="*/ 1188720 h 1188720"/>
              <a:gd name="connsiteX2" fmla="*/ 1107440 w 1107440"/>
              <a:gd name="connsiteY2" fmla="*/ 1188720 h 1188720"/>
              <a:gd name="connsiteX0" fmla="*/ 0 w 1107440"/>
              <a:gd name="connsiteY0" fmla="*/ 0 h 1203313"/>
              <a:gd name="connsiteX1" fmla="*/ 1107440 w 1107440"/>
              <a:gd name="connsiteY1" fmla="*/ 1188720 h 1203313"/>
              <a:gd name="connsiteX2" fmla="*/ 1107440 w 1107440"/>
              <a:gd name="connsiteY2" fmla="*/ 1188720 h 1203313"/>
              <a:gd name="connsiteX0" fmla="*/ 51987 w 1159427"/>
              <a:gd name="connsiteY0" fmla="*/ 0 h 1205341"/>
              <a:gd name="connsiteX1" fmla="*/ 1159427 w 1159427"/>
              <a:gd name="connsiteY1" fmla="*/ 1188720 h 1205341"/>
              <a:gd name="connsiteX2" fmla="*/ 1159427 w 1159427"/>
              <a:gd name="connsiteY2" fmla="*/ 1188720 h 1205341"/>
              <a:gd name="connsiteX0" fmla="*/ 5945 w 1265785"/>
              <a:gd name="connsiteY0" fmla="*/ 0 h 1188720"/>
              <a:gd name="connsiteX1" fmla="*/ 1265785 w 1265785"/>
              <a:gd name="connsiteY1" fmla="*/ 1188720 h 1188720"/>
              <a:gd name="connsiteX2" fmla="*/ 1265785 w 1265785"/>
              <a:gd name="connsiteY2" fmla="*/ 1188720 h 1188720"/>
              <a:gd name="connsiteX0" fmla="*/ 31929 w 1291769"/>
              <a:gd name="connsiteY0" fmla="*/ 0 h 1188720"/>
              <a:gd name="connsiteX1" fmla="*/ 1291769 w 1291769"/>
              <a:gd name="connsiteY1" fmla="*/ 1188720 h 1188720"/>
              <a:gd name="connsiteX2" fmla="*/ 1291769 w 1291769"/>
              <a:gd name="connsiteY2" fmla="*/ 1188720 h 1188720"/>
              <a:gd name="connsiteX0" fmla="*/ 33481 w 1293321"/>
              <a:gd name="connsiteY0" fmla="*/ 0 h 1196767"/>
              <a:gd name="connsiteX1" fmla="*/ 1293321 w 1293321"/>
              <a:gd name="connsiteY1" fmla="*/ 1188720 h 1196767"/>
              <a:gd name="connsiteX2" fmla="*/ 1293321 w 1293321"/>
              <a:gd name="connsiteY2" fmla="*/ 1188720 h 1196767"/>
              <a:gd name="connsiteX0" fmla="*/ 31209 w 1331829"/>
              <a:gd name="connsiteY0" fmla="*/ 0 h 1224623"/>
              <a:gd name="connsiteX1" fmla="*/ 1331829 w 1331829"/>
              <a:gd name="connsiteY1" fmla="*/ 1224623 h 1224623"/>
              <a:gd name="connsiteX2" fmla="*/ 1331829 w 1331829"/>
              <a:gd name="connsiteY2" fmla="*/ 1224623 h 1224623"/>
              <a:gd name="connsiteX0" fmla="*/ 0 w 1300620"/>
              <a:gd name="connsiteY0" fmla="*/ 0 h 1359017"/>
              <a:gd name="connsiteX1" fmla="*/ 1300620 w 1300620"/>
              <a:gd name="connsiteY1" fmla="*/ 1224623 h 1359017"/>
              <a:gd name="connsiteX2" fmla="*/ 1300620 w 1300620"/>
              <a:gd name="connsiteY2" fmla="*/ 1224623 h 1359017"/>
              <a:gd name="connsiteX0" fmla="*/ 0 w 1300620"/>
              <a:gd name="connsiteY0" fmla="*/ 0 h 1547132"/>
              <a:gd name="connsiteX1" fmla="*/ 1300620 w 1300620"/>
              <a:gd name="connsiteY1" fmla="*/ 1224623 h 1547132"/>
              <a:gd name="connsiteX2" fmla="*/ 1300620 w 1300620"/>
              <a:gd name="connsiteY2" fmla="*/ 1224623 h 1547132"/>
              <a:gd name="connsiteX0" fmla="*/ 0 w 1300620"/>
              <a:gd name="connsiteY0" fmla="*/ 0 h 1591837"/>
              <a:gd name="connsiteX1" fmla="*/ 1300620 w 1300620"/>
              <a:gd name="connsiteY1" fmla="*/ 1224623 h 1591837"/>
              <a:gd name="connsiteX2" fmla="*/ 1300620 w 1300620"/>
              <a:gd name="connsiteY2" fmla="*/ 1224623 h 159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0620" h="1591837">
                <a:moveTo>
                  <a:pt x="0" y="0"/>
                </a:moveTo>
                <a:cubicBezTo>
                  <a:pt x="52327" y="2195001"/>
                  <a:pt x="958596" y="1600951"/>
                  <a:pt x="1300620" y="1224623"/>
                </a:cubicBezTo>
                <a:lnTo>
                  <a:pt x="1300620" y="1224623"/>
                </a:lnTo>
              </a:path>
            </a:pathLst>
          </a:custGeom>
          <a:noFill/>
          <a:ln w="260350" cap="sq" cmpd="sng">
            <a:solidFill>
              <a:srgbClr val="CCECFF"/>
            </a:solidFill>
            <a:prstDash val="sysDash"/>
            <a:miter lim="800000"/>
            <a:headEnd type="none"/>
            <a:tailEnd type="triangle" w="lg" len="lg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301</Words>
  <Application>Microsoft Office PowerPoint</Application>
  <PresentationFormat>Широкоэкранный</PresentationFormat>
  <Paragraphs>64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Bahnschrift SemiCondensed</vt:lpstr>
      <vt:lpstr>Calibri</vt:lpstr>
      <vt:lpstr>Calibri Light</vt:lpstr>
      <vt:lpstr>Times New Roman</vt:lpstr>
      <vt:lpstr>Wingdings</vt:lpstr>
      <vt:lpstr>Тема Office</vt:lpstr>
      <vt:lpstr>Презентация Telegram-бота «BlueWhale – психологическая помощь и поддержка»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Попробуйте BlueWhale!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Telegram-бота «BlueWhale – психологическая помощь и поддержка»</dc:title>
  <dc:creator>user</dc:creator>
  <cp:lastModifiedBy>user</cp:lastModifiedBy>
  <cp:revision>29</cp:revision>
  <dcterms:created xsi:type="dcterms:W3CDTF">2025-06-06T09:45:43Z</dcterms:created>
  <dcterms:modified xsi:type="dcterms:W3CDTF">2025-06-07T07:03:13Z</dcterms:modified>
</cp:coreProperties>
</file>